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12" r:id="rId3"/>
    <p:sldId id="301" r:id="rId4"/>
    <p:sldId id="302" r:id="rId5"/>
    <p:sldId id="303" r:id="rId6"/>
    <p:sldId id="304" r:id="rId7"/>
    <p:sldId id="258" r:id="rId8"/>
    <p:sldId id="305" r:id="rId9"/>
    <p:sldId id="306" r:id="rId10"/>
    <p:sldId id="307" r:id="rId11"/>
    <p:sldId id="310" r:id="rId12"/>
    <p:sldId id="308" r:id="rId13"/>
    <p:sldId id="309" r:id="rId14"/>
    <p:sldId id="335" r:id="rId15"/>
    <p:sldId id="257" r:id="rId16"/>
    <p:sldId id="259" r:id="rId17"/>
    <p:sldId id="261" r:id="rId18"/>
    <p:sldId id="262" r:id="rId19"/>
    <p:sldId id="263" r:id="rId20"/>
    <p:sldId id="264" r:id="rId21"/>
    <p:sldId id="311" r:id="rId22"/>
    <p:sldId id="287" r:id="rId23"/>
    <p:sldId id="288" r:id="rId24"/>
    <p:sldId id="289" r:id="rId25"/>
    <p:sldId id="290" r:id="rId26"/>
    <p:sldId id="336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0" r:id="rId45"/>
    <p:sldId id="321" r:id="rId46"/>
    <p:sldId id="324" r:id="rId47"/>
    <p:sldId id="322" r:id="rId48"/>
    <p:sldId id="323" r:id="rId49"/>
    <p:sldId id="325" r:id="rId50"/>
    <p:sldId id="326" r:id="rId51"/>
    <p:sldId id="327" r:id="rId52"/>
    <p:sldId id="328" r:id="rId53"/>
    <p:sldId id="329" r:id="rId54"/>
    <p:sldId id="330" r:id="rId55"/>
    <p:sldId id="331" r:id="rId56"/>
    <p:sldId id="332" r:id="rId57"/>
    <p:sldId id="333" r:id="rId58"/>
    <p:sldId id="334" r:id="rId59"/>
    <p:sldId id="277" r:id="rId60"/>
    <p:sldId id="265" r:id="rId61"/>
    <p:sldId id="266" r:id="rId62"/>
    <p:sldId id="267" r:id="rId63"/>
    <p:sldId id="268" r:id="rId64"/>
    <p:sldId id="269" r:id="rId65"/>
    <p:sldId id="270" r:id="rId66"/>
    <p:sldId id="271" r:id="rId67"/>
    <p:sldId id="272" r:id="rId68"/>
    <p:sldId id="273" r:id="rId69"/>
    <p:sldId id="274" r:id="rId70"/>
    <p:sldId id="276" r:id="rId71"/>
    <p:sldId id="275" r:id="rId72"/>
    <p:sldId id="279" r:id="rId73"/>
    <p:sldId id="278" r:id="rId74"/>
    <p:sldId id="280" r:id="rId75"/>
    <p:sldId id="281" r:id="rId76"/>
    <p:sldId id="282" r:id="rId77"/>
    <p:sldId id="283" r:id="rId78"/>
    <p:sldId id="284" r:id="rId79"/>
    <p:sldId id="285" r:id="rId80"/>
    <p:sldId id="28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13158-F026-498D-A330-9322E01FA937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25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13158-F026-498D-A330-9322E01FA937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97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13158-F026-498D-A330-9322E01FA937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82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13158-F026-498D-A330-9322E01FA937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193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13158-F026-498D-A330-9322E01FA937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350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13158-F026-498D-A330-9322E01FA937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803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13158-F026-498D-A330-9322E01FA937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148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13158-F026-498D-A330-9322E01FA937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22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13158-F026-498D-A330-9322E01FA937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12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1813158-F026-498D-A330-9322E01FA937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54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13158-F026-498D-A330-9322E01FA937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044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1813158-F026-498D-A330-9322E01FA937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030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CC4D6-899B-4AA1-98EB-198E34237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Docker and Kubernetes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329EF39-3A81-4A7B-9DC4-81ECC6BA5F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266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A79AB-4B84-4FA4-B6F5-FE41C18DB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Helps You Manage Containers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11AA6E-6F33-4FB2-8AFE-BB8395E2A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4707" y="1846263"/>
            <a:ext cx="8794826" cy="440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14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FA619-009E-4E00-A8D2-432373680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and Share Image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9D609E0-03D7-4743-9C98-3DD059CED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165" y="2205508"/>
            <a:ext cx="7271899" cy="3914279"/>
          </a:xfrm>
        </p:spPr>
      </p:pic>
    </p:spTree>
    <p:extLst>
      <p:ext uri="{BB962C8B-B14F-4D97-AF65-F5344CB8AC3E}">
        <p14:creationId xmlns:p14="http://schemas.microsoft.com/office/powerpoint/2010/main" val="3993516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1CADE-63F8-4242-90F4-00D4DA79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Containers Vs VMs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019E8B-219C-4654-880C-753CA13A0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235" y="2019044"/>
            <a:ext cx="8702644" cy="422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5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00C39-A899-45D3-8366-D630C4029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Tools and Building Blocks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B97388-EBE0-4D0E-9461-B78E24D886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0653" y="1846263"/>
            <a:ext cx="9222821" cy="4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15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C9B01-264E-426E-ACFD-087070DCA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</a:t>
            </a:r>
            <a:r>
              <a:rPr lang="en-US" dirty="0" err="1"/>
              <a:t>Archtecture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190DD0-BCC4-4280-A0B0-5C28BA4A4A4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6827" y="1846263"/>
            <a:ext cx="7498671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66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5A8D4-955F-4234-B304-BE5DE55E5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Hypervisor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D955CC-71DE-4E0A-983C-FBADADE621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494" y="1858997"/>
            <a:ext cx="6042212" cy="4254343"/>
          </a:xfrm>
        </p:spPr>
      </p:pic>
    </p:spTree>
    <p:extLst>
      <p:ext uri="{BB962C8B-B14F-4D97-AF65-F5344CB8AC3E}">
        <p14:creationId xmlns:p14="http://schemas.microsoft.com/office/powerpoint/2010/main" val="3638551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DFF98-C3EA-441A-97BE-CFC7CF265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on different O/S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468B02-ABB5-46AB-9DB6-4B6EC168E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587" y="2508768"/>
            <a:ext cx="5441152" cy="2697714"/>
          </a:xfrm>
        </p:spPr>
      </p:pic>
    </p:spTree>
    <p:extLst>
      <p:ext uri="{BB962C8B-B14F-4D97-AF65-F5344CB8AC3E}">
        <p14:creationId xmlns:p14="http://schemas.microsoft.com/office/powerpoint/2010/main" val="2702495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24F96-3ABD-4D52-A091-EF0B15CD9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containers 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8FCDC4-CCFA-4CEB-BB39-823ED504C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31" y="2501153"/>
            <a:ext cx="10973373" cy="2707341"/>
          </a:xfrm>
        </p:spPr>
      </p:pic>
    </p:spTree>
    <p:extLst>
      <p:ext uri="{BB962C8B-B14F-4D97-AF65-F5344CB8AC3E}">
        <p14:creationId xmlns:p14="http://schemas.microsoft.com/office/powerpoint/2010/main" val="3740633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6DBC3-C0A5-4402-83C2-A3F358045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vs. Virtual Machines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DE5F21-1EC6-4CEB-8311-01149BE75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22" y="2126519"/>
            <a:ext cx="11215795" cy="3512281"/>
          </a:xfrm>
        </p:spPr>
      </p:pic>
    </p:spTree>
    <p:extLst>
      <p:ext uri="{BB962C8B-B14F-4D97-AF65-F5344CB8AC3E}">
        <p14:creationId xmlns:p14="http://schemas.microsoft.com/office/powerpoint/2010/main" val="4179343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C4701-9AA1-490C-B8AE-A2FD19E01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Isolation of Windows Containers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81A51C-5EB6-47A8-9659-5D006B3370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787" y="2438401"/>
            <a:ext cx="9956444" cy="2770094"/>
          </a:xfrm>
        </p:spPr>
      </p:pic>
    </p:spTree>
    <p:extLst>
      <p:ext uri="{BB962C8B-B14F-4D97-AF65-F5344CB8AC3E}">
        <p14:creationId xmlns:p14="http://schemas.microsoft.com/office/powerpoint/2010/main" val="1331619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D14CBA-F360-4D6D-8ED6-FFE727593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9F625A0-DC35-4CCF-9FCE-5EADDE8F3A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to docker, images and containers</a:t>
            </a:r>
          </a:p>
        </p:txBody>
      </p:sp>
    </p:spTree>
    <p:extLst>
      <p:ext uri="{BB962C8B-B14F-4D97-AF65-F5344CB8AC3E}">
        <p14:creationId xmlns:p14="http://schemas.microsoft.com/office/powerpoint/2010/main" val="1072670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F82D5-E851-4A17-B478-EB58E63EA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Hyper-V isolation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196DDD-C593-41C3-8E78-36C17ED53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28" y="2312894"/>
            <a:ext cx="10802724" cy="3039035"/>
          </a:xfrm>
        </p:spPr>
      </p:pic>
    </p:spTree>
    <p:extLst>
      <p:ext uri="{BB962C8B-B14F-4D97-AF65-F5344CB8AC3E}">
        <p14:creationId xmlns:p14="http://schemas.microsoft.com/office/powerpoint/2010/main" val="1089198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9A8A04-3F3D-47B6-9D40-95780CB2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Images and Containers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A1E436-2645-49BE-9DE4-7D261D75E3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Core 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2530680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F50B6-6D1B-4908-AC28-8F83DEF4A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Vs Containers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509DD8-5C1A-4FB5-8D40-B9C599EDB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6927" y="1737360"/>
            <a:ext cx="9364532" cy="453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75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119FA-CAB5-4087-93E1-759466EF5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Image, Multiple Containers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7D45F3-6D55-462E-A9AE-3BE6BCB9D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8867" y="1919017"/>
            <a:ext cx="8354591" cy="387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121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513DF-C012-4F1C-A3DE-455B19D3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Finding/Creating Image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9D8008-7CD6-497C-90DD-5A48AE023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85702"/>
            <a:ext cx="9029941" cy="422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15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62B7-4112-42DF-9520-07EC65F69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and Image Layers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F6A23E-A962-46A0-89DE-D069EF11E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46263"/>
            <a:ext cx="9251440" cy="440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7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2EA7F-6283-482F-BB08-DD726113F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OS Image layer (in container)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80C9BB-779F-48EA-91C3-BB8469FE2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2178" y="1846263"/>
            <a:ext cx="7327970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19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5F180-4F48-4779-9E3F-C97DB159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is Based on An Image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8EB7AF-7B81-4B33-802F-DB69118D5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9882" y="1846263"/>
            <a:ext cx="8817437" cy="444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493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77FA5-A86C-4046-B155-A2C178AC5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Containers Based on Same Image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088389-F588-4938-B25E-6E30ED29E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4377" y="1846263"/>
            <a:ext cx="9082504" cy="442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3892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48C12-E888-4435-B30C-64536B6C4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Get Image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01C7B7-C3BA-47A7-8922-A4BDBD4A9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1225" y="1846263"/>
            <a:ext cx="8068016" cy="443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866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D3949-9A80-42D1-8795-433A19A1C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and Why Docker?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955D9D-B288-4E9C-BD25-8288035ED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0067" y="1846263"/>
            <a:ext cx="7352192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01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2250A-826E-46B7-B035-BBDA4F022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3C3467-9018-41B4-AC96-AAEC500093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8824" y="1846263"/>
            <a:ext cx="8409457" cy="439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17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68B99-8471-4654-BAD4-65B3810B8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Images and Containers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72460D-1688-499F-AD17-5BC28662B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7335" y="1882122"/>
            <a:ext cx="8243771" cy="444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991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012C1-F78B-44AE-BEC7-4B493A60F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Tags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AD02EF-EBA3-49E3-9899-F7A4CCEB2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5060" y="1846263"/>
            <a:ext cx="8847052" cy="447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864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CFC46-E2B4-4835-86E2-7B8FDDB10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Image and Container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B5AACE-FA19-4297-B90C-4A652A620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3839" y="1846263"/>
            <a:ext cx="8944647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563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65B9A-7DE5-4A44-867D-18846C6BA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via Dicker Hub or Private Registry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08D099-8CDD-48EC-8188-25403EBB3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9105" y="1846263"/>
            <a:ext cx="8194115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929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6A8D5-DF31-446D-B745-677E80D4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Commands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F95CD1-3295-4E04-BA26-7A3B77DE1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3318" y="1846263"/>
            <a:ext cx="8589871" cy="442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833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6A4A6-831A-48C3-8B4D-98B1F471E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9B7381-B046-403D-ABA6-54FB5E343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3671" y="1846263"/>
            <a:ext cx="8799505" cy="439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890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A6D732-00AF-47AB-9303-C3E798843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Volumes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1F6869-0F3E-40B1-B83F-7A5F6E24D4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Managing data and working with volumes</a:t>
            </a:r>
          </a:p>
        </p:txBody>
      </p:sp>
    </p:spTree>
    <p:extLst>
      <p:ext uri="{BB962C8B-B14F-4D97-AF65-F5344CB8AC3E}">
        <p14:creationId xmlns:p14="http://schemas.microsoft.com/office/powerpoint/2010/main" val="35107070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A334EE-C259-420B-AF04-331FB4AA8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A2C539-1B84-4E77-AEA8-0A7F02532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4354" y="1846263"/>
            <a:ext cx="8644114" cy="439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709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4553C-7438-4427-BFBE-863DCF717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Container: Its Internal Storage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12DEFF-ECAE-47D2-87E2-77C561E47E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1272" y="1938070"/>
            <a:ext cx="9154582" cy="415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17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CC6F8-C66F-4756-8F69-3D1B7739B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Containers?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1F7B5C-D873-499E-8C04-C71BAD0B7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1" y="1846263"/>
            <a:ext cx="9260128" cy="440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8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CDE41-C356-4F42-8174-E188A298F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Volumes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411101-2CF2-4D93-B5DE-621D0004C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5647" y="1846263"/>
            <a:ext cx="6888066" cy="441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214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30E49-84B2-45A4-8C12-37734BD51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External Data Storages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FFE674-19FC-4F6F-B8F8-19B5F2358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9529" y="1846263"/>
            <a:ext cx="8667933" cy="443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8562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020CD-3277-48A2-B350-2006B4982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Volume/Container Interaction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DF5102-3381-487E-8F78-3680BFF1E1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2966" y="1846263"/>
            <a:ext cx="8379038" cy="445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071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A91A8-7CF1-4505-BE2D-625D9BD3F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Volumes and Bind Mounts: Quick Look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DA764D-D562-4662-8629-F404F5D34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371518"/>
            <a:ext cx="10440296" cy="372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494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72660-E529-4E35-A8A4-E400C4A6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Volumes Comparison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7873FE-B9DD-4228-88E9-CDC780D04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154" y="1846263"/>
            <a:ext cx="8794376" cy="447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51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70EBA-4412-425E-99AF-9C4DFA0FE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Arguments and Environment Variables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29FECC-5A35-4BFE-8503-D8213E3D2C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2306" y="1846263"/>
            <a:ext cx="9122657" cy="438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4884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B0827-86E5-4379-A7EC-A3A195743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Read-only, Read-Write Volumes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78DD6E-0EEF-4A37-A99B-A4DFF4BE6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6630" y="1846263"/>
            <a:ext cx="8153016" cy="4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2116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5B2AD-5CFD-4016-B183-087DD2B81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111F15-1B16-4CE2-A1D0-42AE0713EC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5055" y="1846263"/>
            <a:ext cx="8571667" cy="442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251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698528-39F5-41CA-96EF-061255F9E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in Docker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545551-A06F-4FE3-B739-7FA341878E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(Cross-) Container interaction/communication</a:t>
            </a:r>
          </a:p>
        </p:txBody>
      </p:sp>
    </p:spTree>
    <p:extLst>
      <p:ext uri="{BB962C8B-B14F-4D97-AF65-F5344CB8AC3E}">
        <p14:creationId xmlns:p14="http://schemas.microsoft.com/office/powerpoint/2010/main" val="23190675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0E3B72-B631-4A90-9A74-E66C5D229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and Network Requests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8B2EAB7-809C-4D59-B4C0-9B258D951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8326" y="1846263"/>
            <a:ext cx="8695674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0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3FD68-9B44-44B0-8C09-35BE8D472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Without Container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2A4973-99A1-4E28-A6C6-9D259AC43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1224" y="1846263"/>
            <a:ext cx="8027151" cy="44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571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F15EC-CB06-4F93-AC30-3F0AE15BA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Container Networks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4E0ACC-9645-4A69-ACCC-6962618348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236" y="1846263"/>
            <a:ext cx="8956732" cy="445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666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34A5-A793-43CB-8E21-5A7DEC289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Docker Network IP Resolving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B833CF-0B4B-4CC5-BCB4-9CA7FD723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2988" y="1846263"/>
            <a:ext cx="8802048" cy="448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737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A2DD81-3DBC-4AE0-93E1-AE1A2C341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Multi-container Application with Docker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48BE26-91BF-4233-A81B-41C67BA08E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containers with different applications and services</a:t>
            </a:r>
          </a:p>
        </p:txBody>
      </p:sp>
    </p:spTree>
    <p:extLst>
      <p:ext uri="{BB962C8B-B14F-4D97-AF65-F5344CB8AC3E}">
        <p14:creationId xmlns:p14="http://schemas.microsoft.com/office/powerpoint/2010/main" val="10195354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7F1767-BBC5-4FA6-A059-363796C7E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90A27B7-DB9B-4786-B778-0D8FDA09D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7790" y="1846263"/>
            <a:ext cx="8196746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109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DA282-3937-4AB6-8D44-2CA09BF92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7E45F7-1E5C-46E2-9FA5-52AB8613D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8495" y="1846263"/>
            <a:ext cx="8535335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977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3C6234-83B0-466A-A003-443E56B0A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0D8736-6DF6-4B2B-88D8-430F1CCF7D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7308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03E655-6C9E-4394-BCF0-5D3AD2FEB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Docker Compose?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EB9A29-C63F-4D87-91C4-77268C7B6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1762" y="1995228"/>
            <a:ext cx="8068801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800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10ACF-03EC-4F81-861E-AB3EF2F42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Docker Compose Is Not?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DA16F7-41DC-4D82-BB73-F50EE4967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4763" y="2104781"/>
            <a:ext cx="6982799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2779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4A005-96AB-46AF-BD21-5473F3DC9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Docker Compose File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0FABA0-0DFE-4742-9810-3480E610CD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7893" y="1947596"/>
            <a:ext cx="8516539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7762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8DA7D2-05E4-4766-B8A5-55FC9530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29DC54-4E6A-4C8A-8CFE-A70B52F7D1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to Kubernetes</a:t>
            </a:r>
          </a:p>
        </p:txBody>
      </p:sp>
    </p:spTree>
    <p:extLst>
      <p:ext uri="{BB962C8B-B14F-4D97-AF65-F5344CB8AC3E}">
        <p14:creationId xmlns:p14="http://schemas.microsoft.com/office/powerpoint/2010/main" val="1781911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C879B-4928-4A33-A9A7-3263A5503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need as solution?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0D98FC-5DF7-4B02-B7B0-5086EBCDED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9129" y="1914253"/>
            <a:ext cx="7446960" cy="435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278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D4C4F-F5B8-4109-9CAD-07BEB10F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Problems with Docker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B7FB3E-BB62-4390-A592-0DDAB4D3C4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1846263"/>
            <a:ext cx="9006736" cy="441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142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E6132-BDA5-4660-984A-D91BE7D6D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Solution (provided by AWS)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94B77F-025A-4DE3-8863-F31CB475D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625" y="1828334"/>
            <a:ext cx="9462973" cy="441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978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2F714-DC6D-4110-B3A0-1E25D688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Problem with a Cloud Provider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F95F57-6850-45CE-9D6B-8309DD35A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6975" y="1846263"/>
            <a:ext cx="6658302" cy="446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233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40B8F-AA7B-4F24-989A-B235A88FD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6471"/>
          </a:xfrm>
        </p:spPr>
        <p:txBody>
          <a:bodyPr/>
          <a:lstStyle/>
          <a:p>
            <a:r>
              <a:rPr lang="en-US" dirty="0"/>
              <a:t>Kubernetes to Your Rescue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8CCD18-C30E-4623-87D3-28BBD4C73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2256" y="2398124"/>
            <a:ext cx="8655169" cy="388996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9E881A6-2AAC-4EF6-AC3A-64623FBCC63B}"/>
              </a:ext>
            </a:extLst>
          </p:cNvPr>
          <p:cNvSpPr/>
          <p:nvPr/>
        </p:nvSpPr>
        <p:spPr>
          <a:xfrm>
            <a:off x="1222256" y="1836148"/>
            <a:ext cx="8655169" cy="56197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Kubernetes is like Docker-Compose for multiple machines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9236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B652-71D2-47B9-ADAD-C1FB656DF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Kubernetes?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89C295-6367-4E4F-ACA8-F5DC28C12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125" y="2028570"/>
            <a:ext cx="10296525" cy="424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07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E859F-A6A9-48D7-BA1D-19B57B1DF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97859"/>
            <a:ext cx="10054814" cy="939501"/>
          </a:xfrm>
          <a:solidFill>
            <a:schemeClr val="accent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Extensible, Yet Standardized Configuration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F57D3A-7E12-4825-808A-576EEF0444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3276" y="1846262"/>
            <a:ext cx="9841423" cy="447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886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9A40A-10EE-4645-83A7-21959B288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Kubernetes is and is not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B21B49-C503-40E3-893A-42BC041A81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46263"/>
            <a:ext cx="9185142" cy="444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7141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BE2EC4-D40E-4CE7-B5D9-9488071A7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1188528"/>
            <a:ext cx="9906000" cy="51210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1E6119-C13A-4E45-A547-B66D7156CEF4}"/>
              </a:ext>
            </a:extLst>
          </p:cNvPr>
          <p:cNvSpPr txBox="1">
            <a:spLocks/>
          </p:cNvSpPr>
          <p:nvPr/>
        </p:nvSpPr>
        <p:spPr>
          <a:xfrm>
            <a:off x="1401968" y="249027"/>
            <a:ext cx="10054814" cy="9395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		Kubernetes Architecture</a:t>
            </a:r>
          </a:p>
        </p:txBody>
      </p:sp>
    </p:spTree>
    <p:extLst>
      <p:ext uri="{BB962C8B-B14F-4D97-AF65-F5344CB8AC3E}">
        <p14:creationId xmlns:p14="http://schemas.microsoft.com/office/powerpoint/2010/main" val="10070356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B6EBC-03FB-49CE-8A8F-549679A6B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Worker Nodes 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04DF0A-416C-46A8-BC5E-7C4AA38C5C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46262"/>
            <a:ext cx="9839661" cy="447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857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08FE7-A169-4725-A444-4B35ED427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Kubernetes Concepts and Architecture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25EBE9C-1781-4022-88A7-B11E96E55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46263"/>
            <a:ext cx="9092008" cy="45008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4B4809-263B-46A1-9A29-0239C131328C}"/>
              </a:ext>
            </a:extLst>
          </p:cNvPr>
          <p:cNvSpPr/>
          <p:nvPr/>
        </p:nvSpPr>
        <p:spPr>
          <a:xfrm>
            <a:off x="10332723" y="2140322"/>
            <a:ext cx="1703295" cy="2873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some pods go down or for scaling up, some new pods need to be created. It tells the API server to pass instruction to worker nodes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7B52A2E1-3094-4939-A2DB-3C036F0C647E}"/>
              </a:ext>
            </a:extLst>
          </p:cNvPr>
          <p:cNvSpPr/>
          <p:nvPr/>
        </p:nvSpPr>
        <p:spPr>
          <a:xfrm>
            <a:off x="9848629" y="3290047"/>
            <a:ext cx="484094" cy="57374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6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D634B-E1E7-47CB-9D5E-F864BECD4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191E09-CD1E-417A-AA14-AE15BCFB22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033" y="2348734"/>
            <a:ext cx="3604572" cy="3017782"/>
          </a:xfr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59A3A1-71D1-437A-AB69-A2ECD8280C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8238" y="2588412"/>
            <a:ext cx="4937125" cy="253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8202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AE780-725F-4E74-A65C-4ACEE7DF7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Components of Kubernetes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BD1BF5-391F-4B21-A494-4F847A68C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46263"/>
            <a:ext cx="9534861" cy="446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22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001E4-CCD6-46E0-A0A3-57B29A796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‘s and Developer’s 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490A18-297C-4C2C-8591-73585110D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8141" y="1846263"/>
            <a:ext cx="8443302" cy="446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643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FC0480-D0BE-47C4-A69B-3B8EE21EC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Kubernetes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24C44C-0E0B-43FB-9162-EED7C6DD61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Set-up and Deep Dive into Core Concepts</a:t>
            </a:r>
          </a:p>
        </p:txBody>
      </p:sp>
    </p:spTree>
    <p:extLst>
      <p:ext uri="{BB962C8B-B14F-4D97-AF65-F5344CB8AC3E}">
        <p14:creationId xmlns:p14="http://schemas.microsoft.com/office/powerpoint/2010/main" val="33533361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A8207-EFF5-42D5-BAFD-B893EB03A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Kubectl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06F0BF-3561-4B13-8D12-7039693D2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1" y="1882122"/>
            <a:ext cx="9828586" cy="424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345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27A75-D4E9-4D8C-AED8-C89C2206B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Objects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BBEA74-9EA9-4027-A58A-FF82D4DA5F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3012" y="1846263"/>
            <a:ext cx="10142668" cy="452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878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F168-BC9A-4F5B-8A64-CB88A057D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 Object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7FC17D-EDB5-4433-9375-5A6FA9AD02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236" y="1846263"/>
            <a:ext cx="8904196" cy="449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816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B1EAB-89D3-4FC8-8AF7-947D0AEDC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Object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43A192-786E-4E73-A1E3-C54B86F906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0565" y="1846263"/>
            <a:ext cx="8652529" cy="445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998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72D7D-08A0-4261-9EC4-6C68E199F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Object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FC1133-0313-4F72-95CC-78A8E7FA8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5388" y="1846263"/>
            <a:ext cx="8543443" cy="447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299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D1C9B-FC75-4AC8-B82D-E5CAB334C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Behind the Scene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E3CECA-31DB-431F-A5E7-D69FBA6561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081" y="1846263"/>
            <a:ext cx="8108164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2353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B4B64-9800-48AD-814F-6D480FC62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Imperative Vs. Declarative Usage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F847EE-0250-47AD-A86B-3AA815939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2410" y="1846263"/>
            <a:ext cx="8247505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30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43DB9E-67C2-4CA5-A335-5F71C5522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VM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C111603-12EF-49B6-B888-EA7D97AFD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9284" y="1846263"/>
            <a:ext cx="7573758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638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F2473-B575-492A-93EE-2E18B005E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Definition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AC845A-8B86-4D47-BB0A-3A58A8D47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8306" y="2121586"/>
            <a:ext cx="4595991" cy="418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550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929A51-BB77-4A98-86E9-F9B59236B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Volumes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57774D-2C3D-4516-ACE6-F5529FCFEB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7253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4A8EB-0C1A-4085-ADE3-96F806FC6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“State”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5C0BBC-BBDE-4C28-B0F0-F42E1DA25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3318" y="1846263"/>
            <a:ext cx="8513373" cy="447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764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D421D-31B2-405E-B379-7CCC1674F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Volumes in Kubernetes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8DEB05-C1A7-4EF1-9E58-E7A6A3C8B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4259" y="1846263"/>
            <a:ext cx="6682238" cy="443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291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E52C9-027C-493A-8AF2-C70BCDA09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Volumes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25FC08-E90F-48CD-A702-8E6D86928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234" y="1846263"/>
            <a:ext cx="9789459" cy="443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019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74EAF-BD36-47B5-92D4-ACE2E95BA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K8s Volumes Vs Docker Volumes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7D2732-B487-47AD-A1F8-DA6FC2522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79" y="2090490"/>
            <a:ext cx="9741049" cy="416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645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38CF0-A57E-48B5-844B-F1870950C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Persisted Volumes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9D7D57-A55D-4909-8A80-20BA947DF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2612" y="1846263"/>
            <a:ext cx="8243573" cy="443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438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C3925-A8F4-4D3A-AF6B-84658B291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Volumes to Persistent Volumes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55C160-127F-46EE-B071-46FD09998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6588" y="1846263"/>
            <a:ext cx="4969421" cy="444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517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A9755-BF7F-437A-B825-E2B3CB5A0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Persistent Volumes and Persistent Volume Claims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E6A234-47D1-4FF5-9A92-68E2FA738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718" y="1846263"/>
            <a:ext cx="6923345" cy="441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500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5BE4-3FED-4D4B-B87E-BA1001AB6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Volumes Vs. Persistent Volumes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8D6BF7-7F6E-41C2-9E61-32D474D85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9397" y="1846263"/>
            <a:ext cx="8970749" cy="437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52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B77F0-7E4A-46D1-90B2-DA2B00B3E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VM: Pros and Cons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88E7D2-DF2D-4FA6-9FB1-C17E3843BB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400" y="1957123"/>
            <a:ext cx="8260295" cy="411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84862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E590A9-2285-437B-9BB6-037E2ADCB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Networking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6E2420-1FF4-440E-A20E-15A8913C3D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9648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A5A28-4B7F-421C-B377-24DA0F1A0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25DB4E-F173-45E6-865D-4AA8D3897C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46263"/>
            <a:ext cx="9150411" cy="446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355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973B8-A127-4F5B-AE80-32A7FBA01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30404E-461C-4A53-AE09-76428C3D8E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1977" y="1846263"/>
            <a:ext cx="9244212" cy="449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245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0E42A-CDA9-41A2-8948-0A65F83E8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886976-77CB-4CDA-9A60-4502C5BE8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46263"/>
            <a:ext cx="9058461" cy="452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39656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2540</TotalTime>
  <Words>414</Words>
  <Application>Microsoft Office PowerPoint</Application>
  <PresentationFormat>Widescreen</PresentationFormat>
  <Paragraphs>102</Paragraphs>
  <Slides>93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6" baseType="lpstr">
      <vt:lpstr>Calibri</vt:lpstr>
      <vt:lpstr>Calibri Light</vt:lpstr>
      <vt:lpstr>Retrospect</vt:lpstr>
      <vt:lpstr>Docker and Kubernetes</vt:lpstr>
      <vt:lpstr>Docker</vt:lpstr>
      <vt:lpstr>What is and Why Docker?</vt:lpstr>
      <vt:lpstr>Why Containers?</vt:lpstr>
      <vt:lpstr>Problems Without Container</vt:lpstr>
      <vt:lpstr>What you need as solution?</vt:lpstr>
      <vt:lpstr>Virtual Machines</vt:lpstr>
      <vt:lpstr>Disadvantages of VM</vt:lpstr>
      <vt:lpstr>VM: Pros and Cons</vt:lpstr>
      <vt:lpstr>Docker Helps You Manage Containers</vt:lpstr>
      <vt:lpstr>Build and Share Image</vt:lpstr>
      <vt:lpstr>Docker Containers Vs VMs</vt:lpstr>
      <vt:lpstr>Docker Tools and Building Blocks</vt:lpstr>
      <vt:lpstr>Docker Archtecture</vt:lpstr>
      <vt:lpstr>Types of Hypervisor</vt:lpstr>
      <vt:lpstr>Docker on different O/S</vt:lpstr>
      <vt:lpstr>How containers work</vt:lpstr>
      <vt:lpstr>Containers vs. Virtual Machines</vt:lpstr>
      <vt:lpstr>Process Isolation of Windows Containers</vt:lpstr>
      <vt:lpstr>Hyper-V isolation</vt:lpstr>
      <vt:lpstr>Docker Images and Containers</vt:lpstr>
      <vt:lpstr>Images Vs Containers</vt:lpstr>
      <vt:lpstr>One Image, Multiple Containers</vt:lpstr>
      <vt:lpstr>Finding/Creating Image</vt:lpstr>
      <vt:lpstr>Image and Image Layers</vt:lpstr>
      <vt:lpstr>The OS Image layer (in container)</vt:lpstr>
      <vt:lpstr>Container is Based on An Image</vt:lpstr>
      <vt:lpstr>Multiple Containers Based on Same Image</vt:lpstr>
      <vt:lpstr>Where to Get Image</vt:lpstr>
      <vt:lpstr>Summary</vt:lpstr>
      <vt:lpstr>Managing Images and Containers</vt:lpstr>
      <vt:lpstr>Image Tags</vt:lpstr>
      <vt:lpstr>Sharing Image and Container</vt:lpstr>
      <vt:lpstr>Sharing via Dicker Hub or Private Registry</vt:lpstr>
      <vt:lpstr>Key Commands</vt:lpstr>
      <vt:lpstr>Summary</vt:lpstr>
      <vt:lpstr>Data and Volumes</vt:lpstr>
      <vt:lpstr>Data</vt:lpstr>
      <vt:lpstr>Container: Its Internal Storage</vt:lpstr>
      <vt:lpstr>Understanding Volumes</vt:lpstr>
      <vt:lpstr>Types of External Data Storages</vt:lpstr>
      <vt:lpstr>Understanding Volume/Container Interaction</vt:lpstr>
      <vt:lpstr>Volumes and Bind Mounts: Quick Look</vt:lpstr>
      <vt:lpstr>Volumes Comparison</vt:lpstr>
      <vt:lpstr>Arguments and Environment Variables</vt:lpstr>
      <vt:lpstr>Read-only, Read-Write Volumes</vt:lpstr>
      <vt:lpstr>Summary</vt:lpstr>
      <vt:lpstr>Networking in Docker</vt:lpstr>
      <vt:lpstr>Containers and Network Requests</vt:lpstr>
      <vt:lpstr>Creating Container Networks</vt:lpstr>
      <vt:lpstr>Understanding Docker Network IP Resolving</vt:lpstr>
      <vt:lpstr>Multi-container Application with Docker</vt:lpstr>
      <vt:lpstr>Demo</vt:lpstr>
      <vt:lpstr>Issues</vt:lpstr>
      <vt:lpstr>Docker Compose</vt:lpstr>
      <vt:lpstr>What is Docker Compose?</vt:lpstr>
      <vt:lpstr>What Docker Compose Is Not?</vt:lpstr>
      <vt:lpstr>Writing Docker Compose File</vt:lpstr>
      <vt:lpstr>Kubernetes</vt:lpstr>
      <vt:lpstr>Possible Problems with Docker</vt:lpstr>
      <vt:lpstr>Solution (provided by AWS) </vt:lpstr>
      <vt:lpstr>Problem with a Cloud Provider</vt:lpstr>
      <vt:lpstr>Kubernetes to Your Rescue</vt:lpstr>
      <vt:lpstr>Why Kubernetes?</vt:lpstr>
      <vt:lpstr>Extensible, Yet Standardized Configuration</vt:lpstr>
      <vt:lpstr>What Kubernetes is and is not</vt:lpstr>
      <vt:lpstr>PowerPoint Presentation</vt:lpstr>
      <vt:lpstr>How Worker Nodes Work</vt:lpstr>
      <vt:lpstr>Core Kubernetes Concepts and Architecture</vt:lpstr>
      <vt:lpstr>Core Components of Kubernetes</vt:lpstr>
      <vt:lpstr>Kubernetes ‘s and Developer’s Work</vt:lpstr>
      <vt:lpstr>Using Kubernetes</vt:lpstr>
      <vt:lpstr>Kubectl</vt:lpstr>
      <vt:lpstr>Kubernetes Objects</vt:lpstr>
      <vt:lpstr>Pod Object</vt:lpstr>
      <vt:lpstr>Deployment Object</vt:lpstr>
      <vt:lpstr>Service Object</vt:lpstr>
      <vt:lpstr>Behind the Scene</vt:lpstr>
      <vt:lpstr>Imperative Vs. Declarative Usage</vt:lpstr>
      <vt:lpstr>Resource Definition</vt:lpstr>
      <vt:lpstr>Data and Volumes</vt:lpstr>
      <vt:lpstr>Understanding “State”</vt:lpstr>
      <vt:lpstr>Managing Volumes in Kubernetes</vt:lpstr>
      <vt:lpstr>Kubernetes Volumes</vt:lpstr>
      <vt:lpstr>K8s Volumes Vs Docker Volumes</vt:lpstr>
      <vt:lpstr>Persisted Volumes</vt:lpstr>
      <vt:lpstr>From Volumes to Persistent Volumes</vt:lpstr>
      <vt:lpstr>Persistent Volumes and Persistent Volume Claims</vt:lpstr>
      <vt:lpstr>Normal Volumes Vs. Persistent Volumes</vt:lpstr>
      <vt:lpstr>Kubernetes Networking</vt:lpstr>
      <vt:lpstr>Our App</vt:lpstr>
      <vt:lpstr>Our App</vt:lpstr>
      <vt:lpstr>Our App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</dc:title>
  <dc:creator>Joydip Mondal</dc:creator>
  <cp:lastModifiedBy>Joydip Mondal</cp:lastModifiedBy>
  <cp:revision>160</cp:revision>
  <dcterms:created xsi:type="dcterms:W3CDTF">2024-11-05T04:51:34Z</dcterms:created>
  <dcterms:modified xsi:type="dcterms:W3CDTF">2025-02-05T07:14:30Z</dcterms:modified>
</cp:coreProperties>
</file>